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6"/>
  </p:notesMasterIdLst>
  <p:handoutMasterIdLst>
    <p:handoutMasterId r:id="rId27"/>
  </p:handoutMasterIdLst>
  <p:sldIdLst>
    <p:sldId id="258" r:id="rId2"/>
    <p:sldId id="264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4" r:id="rId20"/>
    <p:sldId id="285" r:id="rId21"/>
    <p:sldId id="286" r:id="rId22"/>
    <p:sldId id="287" r:id="rId23"/>
    <p:sldId id="288" r:id="rId24"/>
    <p:sldId id="267" r:id="rId2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Twinkl" pitchFamily="2" charset="-18"/>
      <p:regular r:id="rId32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4" pos="340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  <p15:guide id="6" pos="5420" userDrawn="1">
          <p15:clr>
            <a:srgbClr val="A4A3A4"/>
          </p15:clr>
        </p15:guide>
        <p15:guide id="7" orient="horz" pos="346" userDrawn="1">
          <p15:clr>
            <a:srgbClr val="A4A3A4"/>
          </p15:clr>
        </p15:guide>
        <p15:guide id="8" pos="476" userDrawn="1">
          <p15:clr>
            <a:srgbClr val="A4A3A4"/>
          </p15:clr>
        </p15:guide>
        <p15:guide id="9" orient="horz" pos="482" userDrawn="1">
          <p15:clr>
            <a:srgbClr val="A4A3A4"/>
          </p15:clr>
        </p15:guide>
        <p15:guide id="10" orient="horz" pos="3838" userDrawn="1">
          <p15:clr>
            <a:srgbClr val="A4A3A4"/>
          </p15:clr>
        </p15:guide>
        <p15:guide id="11" pos="52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A0DB"/>
    <a:srgbClr val="DE1E5A"/>
    <a:srgbClr val="BC0105"/>
    <a:srgbClr val="4DB1E3"/>
    <a:srgbClr val="80C1EB"/>
    <a:srgbClr val="ACDDFC"/>
    <a:srgbClr val="FFFFFF"/>
    <a:srgbClr val="4AA1D9"/>
    <a:srgbClr val="21A6F9"/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744" y="102"/>
      </p:cViewPr>
      <p:guideLst>
        <p:guide orient="horz" pos="2160"/>
        <p:guide pos="2880"/>
        <p:guide pos="340"/>
        <p:guide orient="horz" pos="3974"/>
        <p:guide pos="5420"/>
        <p:guide orient="horz" pos="346"/>
        <p:guide pos="476"/>
        <p:guide orient="horz" pos="482"/>
        <p:guide orient="horz" pos="3838"/>
        <p:guide pos="528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7" d="100"/>
          <a:sy n="77" d="100"/>
        </p:scale>
        <p:origin x="264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34F151-63AC-41CE-96F5-7702E930870C}" type="datetimeFigureOut">
              <a:rPr lang="en-GB" smtClean="0"/>
              <a:t>02/12/2020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76B846-B279-40AC-BFF5-DBC4013370C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53970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02C5D1-7818-41B5-ABAD-5E4B38A5388F}" type="datetimeFigureOut">
              <a:rPr lang="en-GB" smtClean="0"/>
              <a:t>02/12/2020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521341-850D-40E1-BB3D-87946DC9B06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7048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winkl.co.uk/" TargetMode="Externa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winkl.co.uk/" TargetMode="External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hlinkClick r:id="rId3"/>
          </p:cNvPr>
          <p:cNvSpPr/>
          <p:nvPr userDrawn="1"/>
        </p:nvSpPr>
        <p:spPr>
          <a:xfrm>
            <a:off x="4137660" y="5561814"/>
            <a:ext cx="868680" cy="553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7040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Box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 userDrawn="1"/>
        </p:nvSpPr>
        <p:spPr bwMode="auto">
          <a:xfrm>
            <a:off x="457198" y="438151"/>
            <a:ext cx="8220075" cy="5957887"/>
          </a:xfrm>
          <a:prstGeom prst="roundRect">
            <a:avLst>
              <a:gd name="adj" fmla="val 2649"/>
            </a:avLst>
          </a:prstGeom>
          <a:solidFill>
            <a:schemeClr val="bg1"/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latin typeface="Twinkl" pitchFamily="50" charset="0"/>
              </a:rPr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497" y="5734211"/>
            <a:ext cx="576495" cy="58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871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 userDrawn="1"/>
        </p:nvSpPr>
        <p:spPr bwMode="auto">
          <a:xfrm>
            <a:off x="457198" y="438151"/>
            <a:ext cx="8220075" cy="5957887"/>
          </a:xfrm>
          <a:prstGeom prst="roundRect">
            <a:avLst>
              <a:gd name="adj" fmla="val 2649"/>
            </a:avLst>
          </a:prstGeom>
          <a:solidFill>
            <a:schemeClr val="bg1">
              <a:alpha val="97000"/>
            </a:schemeClr>
          </a:solidFill>
          <a:ln w="254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GB" sz="1350" dirty="0">
                <a:latin typeface="Twinkl" pitchFamily="50" charset="0"/>
              </a:rPr>
              <a:t> </a:t>
            </a:r>
          </a:p>
        </p:txBody>
      </p:sp>
      <p:sp>
        <p:nvSpPr>
          <p:cNvPr id="8" name="Title 5"/>
          <p:cNvSpPr>
            <a:spLocks noGrp="1"/>
          </p:cNvSpPr>
          <p:nvPr>
            <p:ph type="title"/>
          </p:nvPr>
        </p:nvSpPr>
        <p:spPr>
          <a:xfrm>
            <a:off x="457198" y="478895"/>
            <a:ext cx="8220075" cy="994306"/>
          </a:xfrm>
        </p:spPr>
        <p:txBody>
          <a:bodyPr>
            <a:noAutofit/>
          </a:bodyPr>
          <a:lstStyle>
            <a:lvl1pPr>
              <a:defRPr>
                <a:latin typeface="Twinkl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079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ims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7523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hlinkClick r:id="rId3"/>
          </p:cNvPr>
          <p:cNvSpPr/>
          <p:nvPr userDrawn="1"/>
        </p:nvSpPr>
        <p:spPr>
          <a:xfrm>
            <a:off x="4137660" y="3152488"/>
            <a:ext cx="868680" cy="5530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1973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A0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9745" y="695325"/>
            <a:ext cx="8164510" cy="1150938"/>
          </a:xfrm>
          <a:prstGeom prst="roundRect">
            <a:avLst>
              <a:gd name="adj" fmla="val 9641"/>
            </a:avLst>
          </a:prstGeom>
          <a:noFill/>
          <a:ln w="25400">
            <a:noFill/>
          </a:ln>
        </p:spPr>
        <p:txBody>
          <a:bodyPr vert="horz" lIns="252000" tIns="252000" rIns="252000" bIns="252000" rtlCol="0" anchor="ctr" anchorCtr="1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745" y="1957386"/>
            <a:ext cx="8164510" cy="4387851"/>
          </a:xfrm>
          <a:prstGeom prst="roundRect">
            <a:avLst>
              <a:gd name="adj" fmla="val 2585"/>
            </a:avLst>
          </a:prstGeom>
          <a:noFill/>
          <a:ln w="25400">
            <a:noFill/>
          </a:ln>
        </p:spPr>
        <p:txBody>
          <a:bodyPr vert="horz" lIns="252000" tIns="252000" rIns="252000" bIns="25200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9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7" r:id="rId2"/>
    <p:sldLayoutId id="2147483662" r:id="rId3"/>
    <p:sldLayoutId id="2147483663" r:id="rId4"/>
    <p:sldLayoutId id="214748366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C1C1C"/>
          </a:solidFill>
          <a:latin typeface="Twinkl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1C1C1C"/>
          </a:solidFill>
          <a:latin typeface="Twinkl" pitchFamily="50" charset="0"/>
          <a:ea typeface="Twinkl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winkl.com/resources/english-language-arts-third-grade-usa/reading-english-language-arts-third-grade-usa/comprehension-reading-english-language-arts-third-grade-usa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winkl.com/resources/english-language-arts-third-grade-usa/reading-english-language-arts-third-grade-usa/comprehension-reading-english-language-arts-third-grade-usa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hlinkClick r:id="rId2"/>
            <a:extLst>
              <a:ext uri="{FF2B5EF4-FFF2-40B4-BE49-F238E27FC236}">
                <a16:creationId xmlns:a16="http://schemas.microsoft.com/office/drawing/2014/main" id="{F62607AB-6146-4305-A941-7C11DE1D7AD1}"/>
              </a:ext>
            </a:extLst>
          </p:cNvPr>
          <p:cNvSpPr/>
          <p:nvPr/>
        </p:nvSpPr>
        <p:spPr>
          <a:xfrm>
            <a:off x="7794171" y="5982789"/>
            <a:ext cx="1254035" cy="76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886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r>
              <a:rPr lang="en-GB" sz="3600" dirty="0">
                <a:solidFill>
                  <a:schemeClr val="accent4"/>
                </a:solidFill>
                <a:latin typeface="+mn-lt"/>
              </a:rPr>
              <a:t>Ryan forgot his gym shorts.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1788412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The teacher was absent</a:t>
            </a:r>
            <a:br>
              <a:rPr lang="en-GB" sz="3600" dirty="0">
                <a:solidFill>
                  <a:schemeClr val="accent4"/>
                </a:solidFill>
                <a:latin typeface="+mn-lt"/>
              </a:rPr>
            </a:br>
            <a:r>
              <a:rPr lang="en-GB" sz="3600" dirty="0">
                <a:solidFill>
                  <a:schemeClr val="accent4"/>
                </a:solidFill>
                <a:latin typeface="+mn-lt"/>
              </a:rPr>
              <a:t>from school.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4057269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r>
              <a:rPr lang="en-GB" sz="3600" dirty="0">
                <a:solidFill>
                  <a:schemeClr val="accent4"/>
                </a:solidFill>
                <a:latin typeface="+mn-lt"/>
              </a:rPr>
              <a:t>Lucy’s alarm clock didn’t go off.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4125341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When I tried to write, there was no ink in my pen.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4037556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The train to Green Bay was an </a:t>
            </a:r>
            <a:br>
              <a:rPr lang="en-GB" sz="3600" dirty="0">
                <a:solidFill>
                  <a:schemeClr val="accent4"/>
                </a:solidFill>
                <a:latin typeface="+mn-lt"/>
              </a:rPr>
            </a:br>
            <a:r>
              <a:rPr lang="en-GB" sz="3600" dirty="0">
                <a:solidFill>
                  <a:schemeClr val="accent4"/>
                </a:solidFill>
                <a:latin typeface="+mn-lt"/>
              </a:rPr>
              <a:t>hour late.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3374164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The bread was crushed.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658412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The roads were slippery.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14570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The gate started to bang loudly.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1258811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I tripped as I ran across the backyard.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132960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The ice cream had melted.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30262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275355"/>
            <a:ext cx="7632700" cy="72488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dirty="0"/>
              <a:t>The </a:t>
            </a:r>
            <a:r>
              <a:rPr lang="en-GB" b="1" u="sng" dirty="0"/>
              <a:t>cause</a:t>
            </a:r>
            <a:r>
              <a:rPr lang="en-GB" dirty="0"/>
              <a:t> is an event or action that makes something happen.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Let’s Review!</a:t>
            </a:r>
          </a:p>
        </p:txBody>
      </p:sp>
      <p:sp>
        <p:nvSpPr>
          <p:cNvPr id="5" name="Rectangle 4"/>
          <p:cNvSpPr/>
          <p:nvPr/>
        </p:nvSpPr>
        <p:spPr>
          <a:xfrm>
            <a:off x="755650" y="1513946"/>
            <a:ext cx="76327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dirty="0"/>
              <a:t>Cause and effect is a relationship between  things or events.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439953"/>
            <a:ext cx="7632700" cy="72488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dirty="0"/>
              <a:t>The </a:t>
            </a:r>
            <a:r>
              <a:rPr lang="en-GB" b="1" u="sng" dirty="0"/>
              <a:t>effect</a:t>
            </a:r>
            <a:r>
              <a:rPr lang="en-GB" dirty="0"/>
              <a:t> is what happens because of that event or action.</a:t>
            </a:r>
          </a:p>
        </p:txBody>
      </p:sp>
    </p:spTree>
    <p:extLst>
      <p:ext uri="{BB962C8B-B14F-4D97-AF65-F5344CB8AC3E}">
        <p14:creationId xmlns:p14="http://schemas.microsoft.com/office/powerpoint/2010/main" val="1286237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The dog next door barked and barked.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2154971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Ashley made a “Congratulations” card for her brother.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375431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The cookies in the oven were </a:t>
            </a:r>
            <a:br>
              <a:rPr lang="en-GB" sz="3600" dirty="0">
                <a:solidFill>
                  <a:schemeClr val="accent4"/>
                </a:solidFill>
                <a:latin typeface="+mn-lt"/>
              </a:rPr>
            </a:br>
            <a:r>
              <a:rPr lang="en-GB" sz="3600" dirty="0">
                <a:solidFill>
                  <a:schemeClr val="accent4"/>
                </a:solidFill>
                <a:latin typeface="+mn-lt"/>
              </a:rPr>
              <a:t>burned to a crisp.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2460176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pPr algn="ctr"/>
            <a:r>
              <a:rPr lang="en-GB" sz="3600" dirty="0">
                <a:solidFill>
                  <a:schemeClr val="accent4"/>
                </a:solidFill>
                <a:latin typeface="+mn-lt"/>
              </a:rPr>
              <a:t>Billy won a trip to Orlando for </a:t>
            </a:r>
            <a:br>
              <a:rPr lang="en-GB" sz="3600" dirty="0">
                <a:solidFill>
                  <a:schemeClr val="accent4"/>
                </a:solidFill>
                <a:latin typeface="+mn-lt"/>
              </a:rPr>
            </a:br>
            <a:r>
              <a:rPr lang="en-GB" sz="3600" dirty="0">
                <a:solidFill>
                  <a:schemeClr val="accent4"/>
                </a:solidFill>
                <a:latin typeface="+mn-lt"/>
              </a:rPr>
              <a:t>his whole class.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1944937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hlinkClick r:id="rId2"/>
            <a:extLst>
              <a:ext uri="{FF2B5EF4-FFF2-40B4-BE49-F238E27FC236}">
                <a16:creationId xmlns:a16="http://schemas.microsoft.com/office/drawing/2014/main" id="{51CE58ED-A2CB-453C-A234-194225E723F6}"/>
              </a:ext>
            </a:extLst>
          </p:cNvPr>
          <p:cNvSpPr/>
          <p:nvPr/>
        </p:nvSpPr>
        <p:spPr>
          <a:xfrm>
            <a:off x="7794171" y="5982789"/>
            <a:ext cx="1254035" cy="766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8075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102860"/>
            <a:ext cx="7632700" cy="49510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dirty="0"/>
              <a:t>My sandcastle washed away because the tide came in.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Try It!</a:t>
            </a:r>
          </a:p>
        </p:txBody>
      </p:sp>
      <p:sp>
        <p:nvSpPr>
          <p:cNvPr id="5" name="Rectangle 4"/>
          <p:cNvSpPr/>
          <p:nvPr/>
        </p:nvSpPr>
        <p:spPr>
          <a:xfrm>
            <a:off x="755650" y="1513946"/>
            <a:ext cx="76327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GB" dirty="0"/>
              <a:t>What is the cause and effect in the following sentence?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2949714"/>
            <a:ext cx="7632700" cy="49510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dirty="0"/>
              <a:t>The </a:t>
            </a:r>
            <a:r>
              <a:rPr lang="en-GB" b="1" u="sng" dirty="0"/>
              <a:t>cause</a:t>
            </a:r>
            <a:r>
              <a:rPr lang="en-GB" dirty="0"/>
              <a:t> is the action or event that happened.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F35847-0046-4905-8236-783A8777D773}"/>
              </a:ext>
            </a:extLst>
          </p:cNvPr>
          <p:cNvSpPr/>
          <p:nvPr/>
        </p:nvSpPr>
        <p:spPr>
          <a:xfrm>
            <a:off x="755649" y="3444822"/>
            <a:ext cx="7632700" cy="4951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dirty="0"/>
              <a:t>The tide came in.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1337EA-EDE5-48B5-A30C-14E048C24A41}"/>
              </a:ext>
            </a:extLst>
          </p:cNvPr>
          <p:cNvSpPr/>
          <p:nvPr/>
        </p:nvSpPr>
        <p:spPr>
          <a:xfrm>
            <a:off x="755651" y="4361866"/>
            <a:ext cx="7632700" cy="49510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dirty="0"/>
              <a:t>The </a:t>
            </a:r>
            <a:r>
              <a:rPr lang="en-GB" b="1" u="sng" dirty="0"/>
              <a:t>effect</a:t>
            </a:r>
            <a:r>
              <a:rPr lang="en-GB" dirty="0"/>
              <a:t> is what happened because of that action.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852177-1E79-467E-AA9F-6C2470FF79B0}"/>
              </a:ext>
            </a:extLst>
          </p:cNvPr>
          <p:cNvSpPr/>
          <p:nvPr/>
        </p:nvSpPr>
        <p:spPr>
          <a:xfrm>
            <a:off x="755649" y="4856974"/>
            <a:ext cx="7632700" cy="4951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dirty="0"/>
              <a:t>My sandcastle washed away.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2D499E-82BC-4C4E-86C2-32FC6F87576D}"/>
              </a:ext>
            </a:extLst>
          </p:cNvPr>
          <p:cNvSpPr txBox="1"/>
          <p:nvPr/>
        </p:nvSpPr>
        <p:spPr>
          <a:xfrm>
            <a:off x="2315482" y="5582194"/>
            <a:ext cx="117765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solidFill>
                  <a:schemeClr val="accent5">
                    <a:lumMod val="75000"/>
                  </a:schemeClr>
                </a:solidFill>
              </a:rPr>
              <a:t>cause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916B1C-8BD5-4F05-B25D-6A67E1539DF7}"/>
              </a:ext>
            </a:extLst>
          </p:cNvPr>
          <p:cNvSpPr txBox="1"/>
          <p:nvPr/>
        </p:nvSpPr>
        <p:spPr>
          <a:xfrm>
            <a:off x="5650865" y="5582194"/>
            <a:ext cx="117765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solidFill>
                  <a:schemeClr val="accent5">
                    <a:lumMod val="75000"/>
                  </a:schemeClr>
                </a:solidFill>
              </a:rPr>
              <a:t>effect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964B845D-B697-477A-8FA2-C1D4B090EAF1}"/>
              </a:ext>
            </a:extLst>
          </p:cNvPr>
          <p:cNvSpPr/>
          <p:nvPr/>
        </p:nvSpPr>
        <p:spPr>
          <a:xfrm>
            <a:off x="3666309" y="5682448"/>
            <a:ext cx="1776549" cy="423369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421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11" grpId="0" animBg="1"/>
      <p:bldP spid="12" grpId="0" animBg="1"/>
      <p:bldP spid="13" grpId="0" animBg="1"/>
      <p:bldP spid="2" grpId="0"/>
      <p:bldP spid="14" grpId="0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r>
              <a:rPr lang="en-GB" sz="3600" dirty="0">
                <a:solidFill>
                  <a:schemeClr val="accent4"/>
                </a:solidFill>
                <a:latin typeface="+mn-lt"/>
              </a:rPr>
              <a:t>The boy slipped in the mud.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79767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r>
              <a:rPr lang="en-GB" sz="3600" dirty="0">
                <a:solidFill>
                  <a:schemeClr val="accent4"/>
                </a:solidFill>
                <a:latin typeface="+mn-lt"/>
              </a:rPr>
              <a:t>I left my clothes on the floor.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2897154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r>
              <a:rPr lang="en-GB" sz="3600" dirty="0">
                <a:solidFill>
                  <a:schemeClr val="accent4"/>
                </a:solidFill>
                <a:latin typeface="+mn-lt"/>
              </a:rPr>
              <a:t>My reading book is wet.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1285933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r>
              <a:rPr lang="en-GB" sz="3600" dirty="0">
                <a:solidFill>
                  <a:schemeClr val="accent4"/>
                </a:solidFill>
                <a:latin typeface="+mn-lt"/>
              </a:rPr>
              <a:t>The dog’s water dish was full of ice.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2110651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r>
              <a:rPr lang="en-GB" sz="3600" dirty="0">
                <a:solidFill>
                  <a:schemeClr val="accent4"/>
                </a:solidFill>
                <a:latin typeface="+mn-lt"/>
              </a:rPr>
              <a:t>The doorbell rang.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95307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55651" y="2660042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might have caused this? 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457198" y="1297502"/>
            <a:ext cx="8220075" cy="994306"/>
          </a:xfrm>
        </p:spPr>
        <p:txBody>
          <a:bodyPr/>
          <a:lstStyle/>
          <a:p>
            <a:r>
              <a:rPr lang="en-GB" sz="3600" dirty="0">
                <a:solidFill>
                  <a:schemeClr val="accent4"/>
                </a:solidFill>
                <a:latin typeface="+mn-lt"/>
              </a:rPr>
              <a:t>I couldn’t find the cat’s food.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239D85-3148-42AE-A708-2F156CBDD199}"/>
              </a:ext>
            </a:extLst>
          </p:cNvPr>
          <p:cNvSpPr/>
          <p:nvPr/>
        </p:nvSpPr>
        <p:spPr>
          <a:xfrm>
            <a:off x="755651" y="3824640"/>
            <a:ext cx="7632700" cy="55666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>
            <a:spAutoFit/>
          </a:bodyPr>
          <a:lstStyle/>
          <a:p>
            <a:pPr algn="ctr"/>
            <a:r>
              <a:rPr lang="en-GB" sz="2200" b="1" dirty="0"/>
              <a:t>What could the effect of this be?</a:t>
            </a:r>
          </a:p>
        </p:txBody>
      </p:sp>
    </p:spTree>
    <p:extLst>
      <p:ext uri="{BB962C8B-B14F-4D97-AF65-F5344CB8AC3E}">
        <p14:creationId xmlns:p14="http://schemas.microsoft.com/office/powerpoint/2010/main" val="2545462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Twinkl Template">
      <a:dk1>
        <a:srgbClr val="1C1C1C"/>
      </a:dk1>
      <a:lt1>
        <a:sysClr val="window" lastClr="FFFFFF"/>
      </a:lt1>
      <a:dk2>
        <a:srgbClr val="4A4A4A"/>
      </a:dk2>
      <a:lt2>
        <a:srgbClr val="F4F2F2"/>
      </a:lt2>
      <a:accent1>
        <a:srgbClr val="E34192"/>
      </a:accent1>
      <a:accent2>
        <a:srgbClr val="EB8634"/>
      </a:accent2>
      <a:accent3>
        <a:srgbClr val="E6C734"/>
      </a:accent3>
      <a:accent4>
        <a:srgbClr val="79AD42"/>
      </a:accent4>
      <a:accent5>
        <a:srgbClr val="23A7F9"/>
      </a:accent5>
      <a:accent6>
        <a:srgbClr val="954EBE"/>
      </a:accent6>
      <a:hlink>
        <a:srgbClr val="23A7F9"/>
      </a:hlink>
      <a:folHlink>
        <a:srgbClr val="757070"/>
      </a:folHlink>
    </a:clrScheme>
    <a:fontScheme name="Custom 1">
      <a:majorFont>
        <a:latin typeface="Twinkl Sb"/>
        <a:ea typeface=""/>
        <a:cs typeface=""/>
      </a:majorFont>
      <a:minorFont>
        <a:latin typeface="Twink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8A0DB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2" id="{973EFE43-C8F3-432B-80DA-E4CA0E6F18A4}" vid="{CADF3E74-63D8-4833-A761-DAC2D3BC7E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3-5 PowerPoint Template</Template>
  <TotalTime>28</TotalTime>
  <Words>536</Words>
  <Application>Microsoft Office PowerPoint</Application>
  <PresentationFormat>On-screen Show (4:3)</PresentationFormat>
  <Paragraphs>73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Twinkl</vt:lpstr>
      <vt:lpstr>Calibri</vt:lpstr>
      <vt:lpstr>Arial</vt:lpstr>
      <vt:lpstr>Office Theme</vt:lpstr>
      <vt:lpstr>PowerPoint Presentation</vt:lpstr>
      <vt:lpstr>Let’s Review!</vt:lpstr>
      <vt:lpstr>Try It!</vt:lpstr>
      <vt:lpstr>The boy slipped in the mud.</vt:lpstr>
      <vt:lpstr>I left my clothes on the floor.</vt:lpstr>
      <vt:lpstr>My reading book is wet.</vt:lpstr>
      <vt:lpstr>The dog’s water dish was full of ice.</vt:lpstr>
      <vt:lpstr>The doorbell rang.</vt:lpstr>
      <vt:lpstr>I couldn’t find the cat’s food.</vt:lpstr>
      <vt:lpstr>Ryan forgot his gym shorts.</vt:lpstr>
      <vt:lpstr>The teacher was absent from school.</vt:lpstr>
      <vt:lpstr>Lucy’s alarm clock didn’t go off.</vt:lpstr>
      <vt:lpstr>When I tried to write, there was no ink in my pen.</vt:lpstr>
      <vt:lpstr>The train to Green Bay was an  hour late.</vt:lpstr>
      <vt:lpstr>The bread was crushed.</vt:lpstr>
      <vt:lpstr>The roads were slippery.</vt:lpstr>
      <vt:lpstr>The gate started to bang loudly.</vt:lpstr>
      <vt:lpstr>I tripped as I ran across the backyard.</vt:lpstr>
      <vt:lpstr>The ice cream had melted.</vt:lpstr>
      <vt:lpstr>The dog next door barked and barked.</vt:lpstr>
      <vt:lpstr>Ashley made a “Congratulations” card for her brother.</vt:lpstr>
      <vt:lpstr>The cookies in the oven were  burned to a crisp.</vt:lpstr>
      <vt:lpstr>Billy won a trip to Orlando for  his whole class.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Jordan Bleakney</dc:creator>
  <cp:lastModifiedBy>Jordan Bleakney</cp:lastModifiedBy>
  <cp:revision>4</cp:revision>
  <dcterms:created xsi:type="dcterms:W3CDTF">2020-12-02T14:41:10Z</dcterms:created>
  <dcterms:modified xsi:type="dcterms:W3CDTF">2020-12-02T15:10:22Z</dcterms:modified>
</cp:coreProperties>
</file>

<file path=docProps/thumbnail.jpeg>
</file>